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2" r:id="rId5"/>
    <p:sldId id="309" r:id="rId6"/>
    <p:sldId id="310" r:id="rId7"/>
    <p:sldId id="316" r:id="rId8"/>
    <p:sldId id="311" r:id="rId9"/>
    <p:sldId id="318" r:id="rId10"/>
    <p:sldId id="317" r:id="rId11"/>
    <p:sldId id="312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D7489-2901-450C-B126-763313387B49}" v="91" dt="2020-11-23T22:35:58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jbarnum@cabazonindians-nsn.gov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jbarnum@cabazonindians-nsn.gov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EA689-F2A6-45FE-8B50-A6E51937A755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44CCBC2-ADDF-4A17-A5B9-2D23236B6A88}">
      <dgm:prSet/>
      <dgm:spPr/>
      <dgm:t>
        <a:bodyPr/>
        <a:lstStyle/>
        <a:p>
          <a:r>
            <a:rPr lang="en-US" dirty="0"/>
            <a:t>Welcome to Cabazon Band of Mission Indians Reservation </a:t>
          </a:r>
        </a:p>
      </dgm:t>
    </dgm:pt>
    <dgm:pt modelId="{5AFFE951-C899-42BC-9B12-F25DB497C712}" type="parTrans" cxnId="{819CC77B-3E4B-47BD-9374-B253781B6174}">
      <dgm:prSet/>
      <dgm:spPr/>
      <dgm:t>
        <a:bodyPr/>
        <a:lstStyle/>
        <a:p>
          <a:endParaRPr lang="en-US"/>
        </a:p>
      </dgm:t>
    </dgm:pt>
    <dgm:pt modelId="{8C941B15-A9C7-4CD8-BD4C-6DE692130EFA}" type="sibTrans" cxnId="{819CC77B-3E4B-47BD-9374-B253781B6174}">
      <dgm:prSet/>
      <dgm:spPr/>
      <dgm:t>
        <a:bodyPr/>
        <a:lstStyle/>
        <a:p>
          <a:endParaRPr lang="en-US"/>
        </a:p>
      </dgm:t>
    </dgm:pt>
    <dgm:pt modelId="{D11AE0F7-0FBB-4FDE-AAB5-C918059EEEF7}">
      <dgm:prSet/>
      <dgm:spPr/>
      <dgm:t>
        <a:bodyPr/>
        <a:lstStyle/>
        <a:p>
          <a:r>
            <a:rPr lang="en-US" dirty="0"/>
            <a:t>Paul </a:t>
          </a:r>
          <a:r>
            <a:rPr lang="en-US" dirty="0" err="1"/>
            <a:t>Slama</a:t>
          </a:r>
          <a:r>
            <a:rPr lang="en-US" dirty="0"/>
            <a:t> 		Director of Tribal Affairs </a:t>
          </a:r>
        </a:p>
      </dgm:t>
    </dgm:pt>
    <dgm:pt modelId="{20AE733D-0C01-414B-9FEB-24E5D744AA64}" type="parTrans" cxnId="{111B6D53-96C3-4019-8C0F-9E52219E8232}">
      <dgm:prSet/>
      <dgm:spPr/>
      <dgm:t>
        <a:bodyPr/>
        <a:lstStyle/>
        <a:p>
          <a:endParaRPr lang="en-US"/>
        </a:p>
      </dgm:t>
    </dgm:pt>
    <dgm:pt modelId="{20836514-923E-42AC-B887-F110BC185F68}" type="sibTrans" cxnId="{111B6D53-96C3-4019-8C0F-9E52219E8232}">
      <dgm:prSet/>
      <dgm:spPr/>
      <dgm:t>
        <a:bodyPr/>
        <a:lstStyle/>
        <a:p>
          <a:endParaRPr lang="en-US"/>
        </a:p>
      </dgm:t>
    </dgm:pt>
    <dgm:pt modelId="{F3E2A8CE-C45A-4C0C-AC4F-7478964F1B8F}">
      <dgm:prSet/>
      <dgm:spPr/>
      <dgm:t>
        <a:bodyPr/>
        <a:lstStyle/>
        <a:p>
          <a:r>
            <a:rPr lang="en-US" dirty="0"/>
            <a:t>Joey Acuna 		Special Projects </a:t>
          </a:r>
        </a:p>
      </dgm:t>
    </dgm:pt>
    <dgm:pt modelId="{DA079EDE-7C96-4D51-BEA0-AF4A6C937EE4}" type="parTrans" cxnId="{17FEC715-9681-4FD2-A758-6A78E467FD01}">
      <dgm:prSet/>
      <dgm:spPr/>
      <dgm:t>
        <a:bodyPr/>
        <a:lstStyle/>
        <a:p>
          <a:endParaRPr lang="en-US"/>
        </a:p>
      </dgm:t>
    </dgm:pt>
    <dgm:pt modelId="{19512173-E87C-450C-8B4B-1A78C6EE7FF3}" type="sibTrans" cxnId="{17FEC715-9681-4FD2-A758-6A78E467FD01}">
      <dgm:prSet/>
      <dgm:spPr/>
      <dgm:t>
        <a:bodyPr/>
        <a:lstStyle/>
        <a:p>
          <a:endParaRPr lang="en-US"/>
        </a:p>
      </dgm:t>
    </dgm:pt>
    <dgm:pt modelId="{40FEBF13-31BE-41E2-A58B-DC410759B689}">
      <dgm:prSet/>
      <dgm:spPr/>
      <dgm:t>
        <a:bodyPr/>
        <a:lstStyle/>
        <a:p>
          <a:r>
            <a:rPr lang="en-US" dirty="0"/>
            <a:t>Javier Aceves 	Planning and Development </a:t>
          </a:r>
        </a:p>
      </dgm:t>
    </dgm:pt>
    <dgm:pt modelId="{7876BD2C-7E2A-41A3-A93D-9C8C4C3A93E9}" type="parTrans" cxnId="{D7A7E116-594A-454B-B386-7354C8B5ED6E}">
      <dgm:prSet/>
      <dgm:spPr/>
      <dgm:t>
        <a:bodyPr/>
        <a:lstStyle/>
        <a:p>
          <a:endParaRPr lang="en-US"/>
        </a:p>
      </dgm:t>
    </dgm:pt>
    <dgm:pt modelId="{46F2188A-0D86-4782-AD00-CB69BB3D9015}" type="sibTrans" cxnId="{D7A7E116-594A-454B-B386-7354C8B5ED6E}">
      <dgm:prSet/>
      <dgm:spPr/>
      <dgm:t>
        <a:bodyPr/>
        <a:lstStyle/>
        <a:p>
          <a:endParaRPr lang="en-US"/>
        </a:p>
      </dgm:t>
    </dgm:pt>
    <dgm:pt modelId="{D38E1F5E-62AD-4DBF-8062-8DD3ECC8982E}">
      <dgm:prSet/>
      <dgm:spPr/>
      <dgm:t>
        <a:bodyPr/>
        <a:lstStyle/>
        <a:p>
          <a:r>
            <a:rPr lang="en-US" dirty="0"/>
            <a:t>Cabazon Tribal Utility Authority – CTUA</a:t>
          </a:r>
        </a:p>
      </dgm:t>
    </dgm:pt>
    <dgm:pt modelId="{7D32B28B-AF86-41AB-9E4A-B33A9B7A9E90}" type="parTrans" cxnId="{BE218C11-29BE-4E98-A966-A11B160489CD}">
      <dgm:prSet/>
      <dgm:spPr/>
      <dgm:t>
        <a:bodyPr/>
        <a:lstStyle/>
        <a:p>
          <a:endParaRPr lang="en-US"/>
        </a:p>
      </dgm:t>
    </dgm:pt>
    <dgm:pt modelId="{7B1AA43E-F18B-4FDE-B35E-F96D091FB97A}" type="sibTrans" cxnId="{BE218C11-29BE-4E98-A966-A11B160489CD}">
      <dgm:prSet/>
      <dgm:spPr/>
      <dgm:t>
        <a:bodyPr/>
        <a:lstStyle/>
        <a:p>
          <a:endParaRPr lang="en-US"/>
        </a:p>
      </dgm:t>
    </dgm:pt>
    <dgm:pt modelId="{7FC2B17A-BF27-4719-843A-57324AC7967C}">
      <dgm:prSet/>
      <dgm:spPr/>
      <dgm:t>
        <a:bodyPr/>
        <a:lstStyle/>
        <a:p>
          <a:r>
            <a:rPr lang="en-US" dirty="0"/>
            <a:t>Jacquelyn Barnum 		General Manager</a:t>
          </a:r>
        </a:p>
      </dgm:t>
    </dgm:pt>
    <dgm:pt modelId="{247FCC45-871A-4C29-A12D-59ACDACE52E5}" type="parTrans" cxnId="{9C7F3748-B020-4104-BF2E-EC529A751821}">
      <dgm:prSet/>
      <dgm:spPr/>
      <dgm:t>
        <a:bodyPr/>
        <a:lstStyle/>
        <a:p>
          <a:endParaRPr lang="en-US"/>
        </a:p>
      </dgm:t>
    </dgm:pt>
    <dgm:pt modelId="{00D22478-EE06-4B57-AB50-1DA40FBB1CDD}" type="sibTrans" cxnId="{9C7F3748-B020-4104-BF2E-EC529A751821}">
      <dgm:prSet/>
      <dgm:spPr/>
      <dgm:t>
        <a:bodyPr/>
        <a:lstStyle/>
        <a:p>
          <a:endParaRPr lang="en-US"/>
        </a:p>
      </dgm:t>
    </dgm:pt>
    <dgm:pt modelId="{B13B8A4A-6320-42CD-BACA-D0A6F172FF26}">
      <dgm:prSet/>
      <dgm:spPr/>
      <dgm:t>
        <a:bodyPr/>
        <a:lstStyle/>
        <a:p>
          <a:r>
            <a:rPr lang="en-US" dirty="0"/>
            <a:t>Ralph Hitchcock 		Consultant – Power Manager</a:t>
          </a:r>
        </a:p>
      </dgm:t>
    </dgm:pt>
    <dgm:pt modelId="{0BEDB29B-76F2-427B-A15F-860B47851CFC}" type="parTrans" cxnId="{EAB02984-192A-4C46-928A-47BB86C0D777}">
      <dgm:prSet/>
      <dgm:spPr/>
      <dgm:t>
        <a:bodyPr/>
        <a:lstStyle/>
        <a:p>
          <a:endParaRPr lang="en-US"/>
        </a:p>
      </dgm:t>
    </dgm:pt>
    <dgm:pt modelId="{6D60DE11-76B1-430E-9827-D1C7DDEDE81B}" type="sibTrans" cxnId="{EAB02984-192A-4C46-928A-47BB86C0D777}">
      <dgm:prSet/>
      <dgm:spPr/>
      <dgm:t>
        <a:bodyPr/>
        <a:lstStyle/>
        <a:p>
          <a:endParaRPr lang="en-US"/>
        </a:p>
      </dgm:t>
    </dgm:pt>
    <dgm:pt modelId="{57115A71-41A9-47B6-A7D1-DBCB7F336365}">
      <dgm:prSet/>
      <dgm:spPr/>
      <dgm:t>
        <a:bodyPr/>
        <a:lstStyle/>
        <a:p>
          <a:r>
            <a:rPr lang="en-US" dirty="0"/>
            <a:t>Jonathan Hoy 		Civil Engineering Consultant</a:t>
          </a:r>
        </a:p>
      </dgm:t>
    </dgm:pt>
    <dgm:pt modelId="{E9B61E6E-4F2F-4886-86A1-BE21A57099DD}" type="parTrans" cxnId="{66FB4968-A6E9-4D52-A403-4657DB280671}">
      <dgm:prSet/>
      <dgm:spPr/>
      <dgm:t>
        <a:bodyPr/>
        <a:lstStyle/>
        <a:p>
          <a:endParaRPr lang="en-US"/>
        </a:p>
      </dgm:t>
    </dgm:pt>
    <dgm:pt modelId="{E0783D8B-5111-48B0-BF0F-27CFD0AC36FD}" type="sibTrans" cxnId="{66FB4968-A6E9-4D52-A403-4657DB280671}">
      <dgm:prSet/>
      <dgm:spPr/>
      <dgm:t>
        <a:bodyPr/>
        <a:lstStyle/>
        <a:p>
          <a:endParaRPr lang="en-US"/>
        </a:p>
      </dgm:t>
    </dgm:pt>
    <dgm:pt modelId="{77842508-BC32-4344-90D6-B24678223347}">
      <dgm:prSet/>
      <dgm:spPr/>
      <dgm:t>
        <a:bodyPr/>
        <a:lstStyle/>
        <a:p>
          <a:r>
            <a:rPr lang="en-US" dirty="0"/>
            <a:t>Casino / hotel service and maintenance staff (Frank)</a:t>
          </a:r>
        </a:p>
      </dgm:t>
    </dgm:pt>
    <dgm:pt modelId="{F4C14FCD-A629-4954-86DB-45ADBA787EAD}" type="parTrans" cxnId="{FA52FFE7-0EDA-4CA0-8A50-F5AD59D565BC}">
      <dgm:prSet/>
      <dgm:spPr/>
      <dgm:t>
        <a:bodyPr/>
        <a:lstStyle/>
        <a:p>
          <a:endParaRPr lang="en-US"/>
        </a:p>
      </dgm:t>
    </dgm:pt>
    <dgm:pt modelId="{AA7064AE-FD94-4D09-8A22-2D4E28703842}" type="sibTrans" cxnId="{FA52FFE7-0EDA-4CA0-8A50-F5AD59D565BC}">
      <dgm:prSet/>
      <dgm:spPr/>
      <dgm:t>
        <a:bodyPr/>
        <a:lstStyle/>
        <a:p>
          <a:endParaRPr lang="en-US"/>
        </a:p>
      </dgm:t>
    </dgm:pt>
    <dgm:pt modelId="{99A6C291-55DC-4C56-9540-63C5ECFE2185}" type="pres">
      <dgm:prSet presAssocID="{94EEA689-F2A6-45FE-8B50-A6E51937A755}" presName="linear" presStyleCnt="0">
        <dgm:presLayoutVars>
          <dgm:dir/>
          <dgm:animLvl val="lvl"/>
          <dgm:resizeHandles val="exact"/>
        </dgm:presLayoutVars>
      </dgm:prSet>
      <dgm:spPr/>
    </dgm:pt>
    <dgm:pt modelId="{C3BBF4CD-4199-4671-9978-B3A1DBA30449}" type="pres">
      <dgm:prSet presAssocID="{E44CCBC2-ADDF-4A17-A5B9-2D23236B6A88}" presName="parentLin" presStyleCnt="0"/>
      <dgm:spPr/>
    </dgm:pt>
    <dgm:pt modelId="{ADC6BC7C-541B-4EE5-9E4D-5B9890BDBA98}" type="pres">
      <dgm:prSet presAssocID="{E44CCBC2-ADDF-4A17-A5B9-2D23236B6A88}" presName="parentLeftMargin" presStyleLbl="node1" presStyleIdx="0" presStyleCnt="2"/>
      <dgm:spPr/>
    </dgm:pt>
    <dgm:pt modelId="{2D764B77-0BAE-401B-8EC8-CC2EC760F727}" type="pres">
      <dgm:prSet presAssocID="{E44CCBC2-ADDF-4A17-A5B9-2D23236B6A8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310336-B7B8-4955-ACB3-47481A3CC1A6}" type="pres">
      <dgm:prSet presAssocID="{E44CCBC2-ADDF-4A17-A5B9-2D23236B6A88}" presName="negativeSpace" presStyleCnt="0"/>
      <dgm:spPr/>
    </dgm:pt>
    <dgm:pt modelId="{ADC13F35-F6AE-4C48-B718-E52836F88FDC}" type="pres">
      <dgm:prSet presAssocID="{E44CCBC2-ADDF-4A17-A5B9-2D23236B6A88}" presName="childText" presStyleLbl="conFgAcc1" presStyleIdx="0" presStyleCnt="2">
        <dgm:presLayoutVars>
          <dgm:bulletEnabled val="1"/>
        </dgm:presLayoutVars>
      </dgm:prSet>
      <dgm:spPr/>
    </dgm:pt>
    <dgm:pt modelId="{F8067B0C-8251-479C-BEBF-9600C44652D5}" type="pres">
      <dgm:prSet presAssocID="{8C941B15-A9C7-4CD8-BD4C-6DE692130EFA}" presName="spaceBetweenRectangles" presStyleCnt="0"/>
      <dgm:spPr/>
    </dgm:pt>
    <dgm:pt modelId="{715DA292-C1F0-4FD9-82D9-BCD4BA3CA035}" type="pres">
      <dgm:prSet presAssocID="{D38E1F5E-62AD-4DBF-8062-8DD3ECC8982E}" presName="parentLin" presStyleCnt="0"/>
      <dgm:spPr/>
    </dgm:pt>
    <dgm:pt modelId="{D1040FCE-EAAF-471E-B405-B42EC40B83CC}" type="pres">
      <dgm:prSet presAssocID="{D38E1F5E-62AD-4DBF-8062-8DD3ECC8982E}" presName="parentLeftMargin" presStyleLbl="node1" presStyleIdx="0" presStyleCnt="2"/>
      <dgm:spPr/>
    </dgm:pt>
    <dgm:pt modelId="{4607F33D-85FB-46CC-B91B-0641F02C8DB4}" type="pres">
      <dgm:prSet presAssocID="{D38E1F5E-62AD-4DBF-8062-8DD3ECC898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EF79D79-D9F8-42C1-816E-8E0113F7C189}" type="pres">
      <dgm:prSet presAssocID="{D38E1F5E-62AD-4DBF-8062-8DD3ECC8982E}" presName="negativeSpace" presStyleCnt="0"/>
      <dgm:spPr/>
    </dgm:pt>
    <dgm:pt modelId="{131DBC3A-3F34-4900-97AD-CD528EEEEE6B}" type="pres">
      <dgm:prSet presAssocID="{D38E1F5E-62AD-4DBF-8062-8DD3ECC898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E218C11-29BE-4E98-A966-A11B160489CD}" srcId="{94EEA689-F2A6-45FE-8B50-A6E51937A755}" destId="{D38E1F5E-62AD-4DBF-8062-8DD3ECC8982E}" srcOrd="1" destOrd="0" parTransId="{7D32B28B-AF86-41AB-9E4A-B33A9B7A9E90}" sibTransId="{7B1AA43E-F18B-4FDE-B35E-F96D091FB97A}"/>
    <dgm:cxn modelId="{17FEC715-9681-4FD2-A758-6A78E467FD01}" srcId="{E44CCBC2-ADDF-4A17-A5B9-2D23236B6A88}" destId="{F3E2A8CE-C45A-4C0C-AC4F-7478964F1B8F}" srcOrd="1" destOrd="0" parTransId="{DA079EDE-7C96-4D51-BEA0-AF4A6C937EE4}" sibTransId="{19512173-E87C-450C-8B4B-1A78C6EE7FF3}"/>
    <dgm:cxn modelId="{D7A7E116-594A-454B-B386-7354C8B5ED6E}" srcId="{E44CCBC2-ADDF-4A17-A5B9-2D23236B6A88}" destId="{40FEBF13-31BE-41E2-A58B-DC410759B689}" srcOrd="2" destOrd="0" parTransId="{7876BD2C-7E2A-41A3-A93D-9C8C4C3A93E9}" sibTransId="{46F2188A-0D86-4782-AD00-CB69BB3D9015}"/>
    <dgm:cxn modelId="{41AD6917-F1A5-4CF9-9D88-B90E9EB3CE8E}" type="presOf" srcId="{94EEA689-F2A6-45FE-8B50-A6E51937A755}" destId="{99A6C291-55DC-4C56-9540-63C5ECFE2185}" srcOrd="0" destOrd="0" presId="urn:microsoft.com/office/officeart/2005/8/layout/list1"/>
    <dgm:cxn modelId="{01C6821B-9758-4806-B9FE-59A3B527C7E9}" type="presOf" srcId="{D11AE0F7-0FBB-4FDE-AAB5-C918059EEEF7}" destId="{ADC13F35-F6AE-4C48-B718-E52836F88FDC}" srcOrd="0" destOrd="0" presId="urn:microsoft.com/office/officeart/2005/8/layout/list1"/>
    <dgm:cxn modelId="{FD11AC1B-0E6F-4CF9-A00C-E1F8494C107E}" type="presOf" srcId="{7FC2B17A-BF27-4719-843A-57324AC7967C}" destId="{131DBC3A-3F34-4900-97AD-CD528EEEEE6B}" srcOrd="0" destOrd="0" presId="urn:microsoft.com/office/officeart/2005/8/layout/list1"/>
    <dgm:cxn modelId="{029FFF23-9155-4351-861C-FB874C2ACEFA}" type="presOf" srcId="{D38E1F5E-62AD-4DBF-8062-8DD3ECC8982E}" destId="{4607F33D-85FB-46CC-B91B-0641F02C8DB4}" srcOrd="1" destOrd="0" presId="urn:microsoft.com/office/officeart/2005/8/layout/list1"/>
    <dgm:cxn modelId="{546F3934-5235-48D3-9CB8-B925CB11A917}" type="presOf" srcId="{E44CCBC2-ADDF-4A17-A5B9-2D23236B6A88}" destId="{ADC6BC7C-541B-4EE5-9E4D-5B9890BDBA98}" srcOrd="0" destOrd="0" presId="urn:microsoft.com/office/officeart/2005/8/layout/list1"/>
    <dgm:cxn modelId="{9C7F3748-B020-4104-BF2E-EC529A751821}" srcId="{D38E1F5E-62AD-4DBF-8062-8DD3ECC8982E}" destId="{7FC2B17A-BF27-4719-843A-57324AC7967C}" srcOrd="0" destOrd="0" parTransId="{247FCC45-871A-4C29-A12D-59ACDACE52E5}" sibTransId="{00D22478-EE06-4B57-AB50-1DA40FBB1CDD}"/>
    <dgm:cxn modelId="{66FB4968-A6E9-4D52-A403-4657DB280671}" srcId="{D38E1F5E-62AD-4DBF-8062-8DD3ECC8982E}" destId="{57115A71-41A9-47B6-A7D1-DBCB7F336365}" srcOrd="2" destOrd="0" parTransId="{E9B61E6E-4F2F-4886-86A1-BE21A57099DD}" sibTransId="{E0783D8B-5111-48B0-BF0F-27CFD0AC36FD}"/>
    <dgm:cxn modelId="{111B6D53-96C3-4019-8C0F-9E52219E8232}" srcId="{E44CCBC2-ADDF-4A17-A5B9-2D23236B6A88}" destId="{D11AE0F7-0FBB-4FDE-AAB5-C918059EEEF7}" srcOrd="0" destOrd="0" parTransId="{20AE733D-0C01-414B-9FEB-24E5D744AA64}" sibTransId="{20836514-923E-42AC-B887-F110BC185F68}"/>
    <dgm:cxn modelId="{A6E45777-B208-4DC0-83E4-62ECD085474B}" type="presOf" srcId="{D38E1F5E-62AD-4DBF-8062-8DD3ECC8982E}" destId="{D1040FCE-EAAF-471E-B405-B42EC40B83CC}" srcOrd="0" destOrd="0" presId="urn:microsoft.com/office/officeart/2005/8/layout/list1"/>
    <dgm:cxn modelId="{819CC77B-3E4B-47BD-9374-B253781B6174}" srcId="{94EEA689-F2A6-45FE-8B50-A6E51937A755}" destId="{E44CCBC2-ADDF-4A17-A5B9-2D23236B6A88}" srcOrd="0" destOrd="0" parTransId="{5AFFE951-C899-42BC-9B12-F25DB497C712}" sibTransId="{8C941B15-A9C7-4CD8-BD4C-6DE692130EFA}"/>
    <dgm:cxn modelId="{EAB02984-192A-4C46-928A-47BB86C0D777}" srcId="{D38E1F5E-62AD-4DBF-8062-8DD3ECC8982E}" destId="{B13B8A4A-6320-42CD-BACA-D0A6F172FF26}" srcOrd="1" destOrd="0" parTransId="{0BEDB29B-76F2-427B-A15F-860B47851CFC}" sibTransId="{6D60DE11-76B1-430E-9827-D1C7DDEDE81B}"/>
    <dgm:cxn modelId="{C352C585-A0B6-40D5-ADFB-D7EE27AE11A2}" type="presOf" srcId="{40FEBF13-31BE-41E2-A58B-DC410759B689}" destId="{ADC13F35-F6AE-4C48-B718-E52836F88FDC}" srcOrd="0" destOrd="2" presId="urn:microsoft.com/office/officeart/2005/8/layout/list1"/>
    <dgm:cxn modelId="{B0D839AE-5FC7-4F84-A0DD-A5CB5BBFD44C}" type="presOf" srcId="{77842508-BC32-4344-90D6-B24678223347}" destId="{131DBC3A-3F34-4900-97AD-CD528EEEEE6B}" srcOrd="0" destOrd="3" presId="urn:microsoft.com/office/officeart/2005/8/layout/list1"/>
    <dgm:cxn modelId="{2F0774BA-A873-4118-B92F-40BD860AACA2}" type="presOf" srcId="{B13B8A4A-6320-42CD-BACA-D0A6F172FF26}" destId="{131DBC3A-3F34-4900-97AD-CD528EEEEE6B}" srcOrd="0" destOrd="1" presId="urn:microsoft.com/office/officeart/2005/8/layout/list1"/>
    <dgm:cxn modelId="{971020CD-7E45-4DCF-A715-54B835B3F7DA}" type="presOf" srcId="{F3E2A8CE-C45A-4C0C-AC4F-7478964F1B8F}" destId="{ADC13F35-F6AE-4C48-B718-E52836F88FDC}" srcOrd="0" destOrd="1" presId="urn:microsoft.com/office/officeart/2005/8/layout/list1"/>
    <dgm:cxn modelId="{D387ABE1-C331-4007-98F9-37A07DA8425B}" type="presOf" srcId="{E44CCBC2-ADDF-4A17-A5B9-2D23236B6A88}" destId="{2D764B77-0BAE-401B-8EC8-CC2EC760F727}" srcOrd="1" destOrd="0" presId="urn:microsoft.com/office/officeart/2005/8/layout/list1"/>
    <dgm:cxn modelId="{FA52FFE7-0EDA-4CA0-8A50-F5AD59D565BC}" srcId="{D38E1F5E-62AD-4DBF-8062-8DD3ECC8982E}" destId="{77842508-BC32-4344-90D6-B24678223347}" srcOrd="3" destOrd="0" parTransId="{F4C14FCD-A629-4954-86DB-45ADBA787EAD}" sibTransId="{AA7064AE-FD94-4D09-8A22-2D4E28703842}"/>
    <dgm:cxn modelId="{CE92FDE9-9565-4C23-958C-1EB7DAF629F8}" type="presOf" srcId="{57115A71-41A9-47B6-A7D1-DBCB7F336365}" destId="{131DBC3A-3F34-4900-97AD-CD528EEEEE6B}" srcOrd="0" destOrd="2" presId="urn:microsoft.com/office/officeart/2005/8/layout/list1"/>
    <dgm:cxn modelId="{6D0936F1-B7EB-453B-A109-27D45DCFF7DE}" type="presParOf" srcId="{99A6C291-55DC-4C56-9540-63C5ECFE2185}" destId="{C3BBF4CD-4199-4671-9978-B3A1DBA30449}" srcOrd="0" destOrd="0" presId="urn:microsoft.com/office/officeart/2005/8/layout/list1"/>
    <dgm:cxn modelId="{CA037ABE-2FA4-40B1-AFF3-F56A81F4440F}" type="presParOf" srcId="{C3BBF4CD-4199-4671-9978-B3A1DBA30449}" destId="{ADC6BC7C-541B-4EE5-9E4D-5B9890BDBA98}" srcOrd="0" destOrd="0" presId="urn:microsoft.com/office/officeart/2005/8/layout/list1"/>
    <dgm:cxn modelId="{F05D0D85-C962-49D3-A2BA-89A2CD6B8CE6}" type="presParOf" srcId="{C3BBF4CD-4199-4671-9978-B3A1DBA30449}" destId="{2D764B77-0BAE-401B-8EC8-CC2EC760F727}" srcOrd="1" destOrd="0" presId="urn:microsoft.com/office/officeart/2005/8/layout/list1"/>
    <dgm:cxn modelId="{690B125F-66CB-4A45-AC30-1B7E12021E38}" type="presParOf" srcId="{99A6C291-55DC-4C56-9540-63C5ECFE2185}" destId="{06310336-B7B8-4955-ACB3-47481A3CC1A6}" srcOrd="1" destOrd="0" presId="urn:microsoft.com/office/officeart/2005/8/layout/list1"/>
    <dgm:cxn modelId="{804C8295-6611-4818-9592-279234EC454F}" type="presParOf" srcId="{99A6C291-55DC-4C56-9540-63C5ECFE2185}" destId="{ADC13F35-F6AE-4C48-B718-E52836F88FDC}" srcOrd="2" destOrd="0" presId="urn:microsoft.com/office/officeart/2005/8/layout/list1"/>
    <dgm:cxn modelId="{5BF982F0-9D4F-42E2-B326-0A8555F430FF}" type="presParOf" srcId="{99A6C291-55DC-4C56-9540-63C5ECFE2185}" destId="{F8067B0C-8251-479C-BEBF-9600C44652D5}" srcOrd="3" destOrd="0" presId="urn:microsoft.com/office/officeart/2005/8/layout/list1"/>
    <dgm:cxn modelId="{365D8C80-BB41-46BF-9DF7-4B6C7E2D8DBD}" type="presParOf" srcId="{99A6C291-55DC-4C56-9540-63C5ECFE2185}" destId="{715DA292-C1F0-4FD9-82D9-BCD4BA3CA035}" srcOrd="4" destOrd="0" presId="urn:microsoft.com/office/officeart/2005/8/layout/list1"/>
    <dgm:cxn modelId="{E13473AB-432F-4BC3-A3F7-9476B958E52D}" type="presParOf" srcId="{715DA292-C1F0-4FD9-82D9-BCD4BA3CA035}" destId="{D1040FCE-EAAF-471E-B405-B42EC40B83CC}" srcOrd="0" destOrd="0" presId="urn:microsoft.com/office/officeart/2005/8/layout/list1"/>
    <dgm:cxn modelId="{1F6D7D15-0B5E-4860-8BAD-329924C36FAD}" type="presParOf" srcId="{715DA292-C1F0-4FD9-82D9-BCD4BA3CA035}" destId="{4607F33D-85FB-46CC-B91B-0641F02C8DB4}" srcOrd="1" destOrd="0" presId="urn:microsoft.com/office/officeart/2005/8/layout/list1"/>
    <dgm:cxn modelId="{0CACB1F1-D181-4AFC-8A7B-DCD062406DB9}" type="presParOf" srcId="{99A6C291-55DC-4C56-9540-63C5ECFE2185}" destId="{1EF79D79-D9F8-42C1-816E-8E0113F7C189}" srcOrd="5" destOrd="0" presId="urn:microsoft.com/office/officeart/2005/8/layout/list1"/>
    <dgm:cxn modelId="{831F9B84-FDDF-4C23-A1F7-1C90098983D3}" type="presParOf" srcId="{99A6C291-55DC-4C56-9540-63C5ECFE2185}" destId="{131DBC3A-3F34-4900-97AD-CD528EEEEE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AB8E8-8196-4E82-A592-41B09E96770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0EF016-D655-4024-B5B9-E487CFAB45DD}">
      <dgm:prSet custT="1"/>
      <dgm:spPr>
        <a:solidFill>
          <a:schemeClr val="accent5"/>
        </a:solidFill>
      </dgm:spPr>
      <dgm:t>
        <a:bodyPr/>
        <a:lstStyle/>
        <a:p>
          <a:r>
            <a:rPr lang="en-US" sz="1700" b="1" dirty="0"/>
            <a:t>Contact information</a:t>
          </a:r>
        </a:p>
        <a:p>
          <a:r>
            <a:rPr lang="en-US" sz="1700" dirty="0"/>
            <a:t>Jacquelyn Barnum</a:t>
          </a:r>
        </a:p>
        <a:p>
          <a:r>
            <a:rPr lang="en-US" sz="1700" dirty="0"/>
            <a:t>CTUA General Manager</a:t>
          </a:r>
        </a:p>
        <a:p>
          <a:r>
            <a:rPr lang="en-US" sz="1600" dirty="0"/>
            <a:t>84-245 Indio Springs Parkway </a:t>
          </a:r>
        </a:p>
        <a:p>
          <a:r>
            <a:rPr lang="en-US" sz="1600" dirty="0"/>
            <a:t>Indio, Ca 92203 </a:t>
          </a:r>
        </a:p>
        <a:p>
          <a:r>
            <a:rPr lang="en-US" sz="17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jbarnum@cabazonindians-nsn.gov</a:t>
          </a:r>
          <a:r>
            <a:rPr lang="en-US" sz="1700" b="1" dirty="0">
              <a:solidFill>
                <a:schemeClr val="tx1"/>
              </a:solidFill>
            </a:rPr>
            <a:t> </a:t>
          </a:r>
        </a:p>
        <a:p>
          <a:r>
            <a:rPr lang="en-US" sz="1700" dirty="0"/>
            <a:t>(760) 408-5451 cell </a:t>
          </a:r>
        </a:p>
        <a:p>
          <a:r>
            <a:rPr lang="en-US" sz="1700" dirty="0"/>
            <a:t> </a:t>
          </a:r>
        </a:p>
      </dgm:t>
    </dgm:pt>
    <dgm:pt modelId="{237B8C9D-8339-4890-82F5-A2B78AB21C7D}" type="parTrans" cxnId="{9819DCCE-458A-4BD6-A824-63479282F93B}">
      <dgm:prSet/>
      <dgm:spPr/>
      <dgm:t>
        <a:bodyPr/>
        <a:lstStyle/>
        <a:p>
          <a:endParaRPr lang="en-US"/>
        </a:p>
      </dgm:t>
    </dgm:pt>
    <dgm:pt modelId="{1707EF7B-4B36-427C-80DC-E41FFDBCA7B5}" type="sibTrans" cxnId="{9819DCCE-458A-4BD6-A824-63479282F93B}">
      <dgm:prSet/>
      <dgm:spPr/>
      <dgm:t>
        <a:bodyPr/>
        <a:lstStyle/>
        <a:p>
          <a:endParaRPr lang="en-US"/>
        </a:p>
      </dgm:t>
    </dgm:pt>
    <dgm:pt modelId="{5DD7BB44-DE2E-40D0-B196-E4345C762444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/>
            <a:t>Critical Dates</a:t>
          </a:r>
        </a:p>
        <a:p>
          <a:r>
            <a:rPr lang="en-US" sz="1600" dirty="0">
              <a:solidFill>
                <a:schemeClr val="bg1"/>
              </a:solidFill>
              <a:latin typeface="+mn-lt"/>
            </a:rPr>
            <a:t>RFP Issued </a:t>
          </a:r>
          <a:r>
            <a:rPr lang="en-US" sz="1600" dirty="0">
              <a:latin typeface="+mn-lt"/>
            </a:rPr>
            <a:t>		                   Nov. 16</a:t>
          </a:r>
          <a:r>
            <a:rPr lang="en-US" sz="1600" baseline="30000" dirty="0">
              <a:latin typeface="+mn-lt"/>
            </a:rPr>
            <a:t>th 2020</a:t>
          </a:r>
        </a:p>
        <a:p>
          <a:r>
            <a:rPr lang="en-US" sz="1800" baseline="30000" dirty="0">
              <a:solidFill>
                <a:schemeClr val="bg1"/>
              </a:solidFill>
              <a:latin typeface="+mn-lt"/>
            </a:rPr>
            <a:t>     Proposal Due </a:t>
          </a:r>
          <a:r>
            <a:rPr lang="en-US" sz="1600" baseline="30000" dirty="0">
              <a:latin typeface="+mn-lt"/>
            </a:rPr>
            <a:t>	    		 December 21st 2020</a:t>
          </a:r>
        </a:p>
        <a:p>
          <a:r>
            <a:rPr lang="en-US" sz="1200" dirty="0">
              <a:solidFill>
                <a:schemeClr val="bg1"/>
              </a:solidFill>
              <a:latin typeface="+mn-lt"/>
            </a:rPr>
            <a:t>Non-Mandatory Preproposal Job Walk	 December 2</a:t>
          </a:r>
          <a:r>
            <a:rPr lang="en-US" sz="1200" baseline="30000" dirty="0">
              <a:solidFill>
                <a:schemeClr val="bg1"/>
              </a:solidFill>
              <a:latin typeface="+mn-lt"/>
            </a:rPr>
            <a:t>nd</a:t>
          </a:r>
          <a:r>
            <a:rPr lang="en-US" sz="1200" dirty="0">
              <a:solidFill>
                <a:schemeClr val="bg1"/>
              </a:solidFill>
              <a:latin typeface="+mn-lt"/>
            </a:rPr>
            <a:t> 2020              </a:t>
          </a:r>
          <a:r>
            <a:rPr lang="en-US" sz="1400" dirty="0">
              <a:solidFill>
                <a:schemeClr val="bg1"/>
              </a:solidFill>
              <a:latin typeface="+mn-lt"/>
            </a:rPr>
            <a:t>Proposal Due 	             	              December 21</a:t>
          </a:r>
          <a:r>
            <a:rPr lang="en-US" sz="1400" baseline="30000" dirty="0">
              <a:solidFill>
                <a:schemeClr val="bg1"/>
              </a:solidFill>
              <a:latin typeface="+mn-lt"/>
            </a:rPr>
            <a:t>st</a:t>
          </a:r>
          <a:r>
            <a:rPr lang="en-US" sz="1400" dirty="0">
              <a:solidFill>
                <a:schemeClr val="bg1"/>
              </a:solidFill>
              <a:latin typeface="+mn-lt"/>
            </a:rPr>
            <a:t>  2020</a:t>
          </a:r>
        </a:p>
        <a:p>
          <a:r>
            <a:rPr lang="en-US" sz="1400" dirty="0">
              <a:solidFill>
                <a:schemeClr val="bg1"/>
              </a:solidFill>
              <a:latin typeface="+mn-lt"/>
            </a:rPr>
            <a:t>     Expected Award 	</a:t>
          </a:r>
          <a:r>
            <a:rPr lang="en-US" sz="1400" dirty="0">
              <a:latin typeface="+mn-lt"/>
            </a:rPr>
            <a:t>       		 February 8</a:t>
          </a:r>
          <a:r>
            <a:rPr lang="en-US" sz="1400" baseline="30000" dirty="0">
              <a:latin typeface="+mn-lt"/>
            </a:rPr>
            <a:t>th</a:t>
          </a:r>
          <a:r>
            <a:rPr lang="en-US" sz="1400" dirty="0">
              <a:latin typeface="+mn-lt"/>
            </a:rPr>
            <a:t> 2021 </a:t>
          </a:r>
        </a:p>
      </dgm:t>
    </dgm:pt>
    <dgm:pt modelId="{F4767854-017B-401A-BC51-B8A65033838D}" type="sibTrans" cxnId="{5C6FE36F-6FCC-438D-A1A9-21F3E282604F}">
      <dgm:prSet/>
      <dgm:spPr/>
      <dgm:t>
        <a:bodyPr/>
        <a:lstStyle/>
        <a:p>
          <a:endParaRPr lang="en-US"/>
        </a:p>
      </dgm:t>
    </dgm:pt>
    <dgm:pt modelId="{DDA03CE9-11DD-4512-B768-38AA9E79CDA0}" type="parTrans" cxnId="{5C6FE36F-6FCC-438D-A1A9-21F3E282604F}">
      <dgm:prSet/>
      <dgm:spPr/>
      <dgm:t>
        <a:bodyPr/>
        <a:lstStyle/>
        <a:p>
          <a:endParaRPr lang="en-US"/>
        </a:p>
      </dgm:t>
    </dgm:pt>
    <dgm:pt modelId="{669860CF-423B-46C8-A828-C0F9939B362D}" type="pres">
      <dgm:prSet presAssocID="{06FAB8E8-8196-4E82-A592-41B09E967703}" presName="diagram" presStyleCnt="0">
        <dgm:presLayoutVars>
          <dgm:dir/>
          <dgm:resizeHandles val="exact"/>
        </dgm:presLayoutVars>
      </dgm:prSet>
      <dgm:spPr/>
    </dgm:pt>
    <dgm:pt modelId="{6F865AF6-3B2D-4E0C-9833-722226826B54}" type="pres">
      <dgm:prSet presAssocID="{5DD7BB44-DE2E-40D0-B196-E4345C762444}" presName="node" presStyleLbl="node1" presStyleIdx="0" presStyleCnt="2" custScaleX="105013" custScaleY="100042" custLinFactNeighborX="2547" custLinFactNeighborY="975">
        <dgm:presLayoutVars>
          <dgm:bulletEnabled val="1"/>
        </dgm:presLayoutVars>
      </dgm:prSet>
      <dgm:spPr/>
    </dgm:pt>
    <dgm:pt modelId="{99C0C685-0D1A-4684-AE9F-86EEBF7D272D}" type="pres">
      <dgm:prSet presAssocID="{F4767854-017B-401A-BC51-B8A65033838D}" presName="sibTrans" presStyleCnt="0"/>
      <dgm:spPr/>
    </dgm:pt>
    <dgm:pt modelId="{5DBE4079-613B-41DE-9730-31886C3B15E5}" type="pres">
      <dgm:prSet presAssocID="{F80EF016-D655-4024-B5B9-E487CFAB45DD}" presName="node" presStyleLbl="node1" presStyleIdx="1" presStyleCnt="2" custScaleY="98231" custLinFactNeighborX="-224" custLinFactNeighborY="-23">
        <dgm:presLayoutVars>
          <dgm:bulletEnabled val="1"/>
        </dgm:presLayoutVars>
      </dgm:prSet>
      <dgm:spPr/>
    </dgm:pt>
  </dgm:ptLst>
  <dgm:cxnLst>
    <dgm:cxn modelId="{4A17F12D-028D-42DE-A0F7-B6A3E752C3D1}" type="presOf" srcId="{5DD7BB44-DE2E-40D0-B196-E4345C762444}" destId="{6F865AF6-3B2D-4E0C-9833-722226826B54}" srcOrd="0" destOrd="0" presId="urn:microsoft.com/office/officeart/2005/8/layout/default"/>
    <dgm:cxn modelId="{11A73C34-52EE-44A1-8F40-4CF439C98B3E}" type="presOf" srcId="{F80EF016-D655-4024-B5B9-E487CFAB45DD}" destId="{5DBE4079-613B-41DE-9730-31886C3B15E5}" srcOrd="0" destOrd="0" presId="urn:microsoft.com/office/officeart/2005/8/layout/default"/>
    <dgm:cxn modelId="{5C6FE36F-6FCC-438D-A1A9-21F3E282604F}" srcId="{06FAB8E8-8196-4E82-A592-41B09E967703}" destId="{5DD7BB44-DE2E-40D0-B196-E4345C762444}" srcOrd="0" destOrd="0" parTransId="{DDA03CE9-11DD-4512-B768-38AA9E79CDA0}" sibTransId="{F4767854-017B-401A-BC51-B8A65033838D}"/>
    <dgm:cxn modelId="{9819DCCE-458A-4BD6-A824-63479282F93B}" srcId="{06FAB8E8-8196-4E82-A592-41B09E967703}" destId="{F80EF016-D655-4024-B5B9-E487CFAB45DD}" srcOrd="1" destOrd="0" parTransId="{237B8C9D-8339-4890-82F5-A2B78AB21C7D}" sibTransId="{1707EF7B-4B36-427C-80DC-E41FFDBCA7B5}"/>
    <dgm:cxn modelId="{84402ED6-DBF7-4066-9C42-78921535B866}" type="presOf" srcId="{06FAB8E8-8196-4E82-A592-41B09E967703}" destId="{669860CF-423B-46C8-A828-C0F9939B362D}" srcOrd="0" destOrd="0" presId="urn:microsoft.com/office/officeart/2005/8/layout/default"/>
    <dgm:cxn modelId="{DF59FF75-68AD-4DB3-93A1-6AC388A114B2}" type="presParOf" srcId="{669860CF-423B-46C8-A828-C0F9939B362D}" destId="{6F865AF6-3B2D-4E0C-9833-722226826B54}" srcOrd="0" destOrd="0" presId="urn:microsoft.com/office/officeart/2005/8/layout/default"/>
    <dgm:cxn modelId="{E94A7BB4-8D39-4198-A6CE-7BCE7467FE3D}" type="presParOf" srcId="{669860CF-423B-46C8-A828-C0F9939B362D}" destId="{99C0C685-0D1A-4684-AE9F-86EEBF7D272D}" srcOrd="1" destOrd="0" presId="urn:microsoft.com/office/officeart/2005/8/layout/default"/>
    <dgm:cxn modelId="{82D783E3-4385-42CC-89FF-93CC8CA00AA1}" type="presParOf" srcId="{669860CF-423B-46C8-A828-C0F9939B362D}" destId="{5DBE4079-613B-41DE-9730-31886C3B15E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7D433-B42F-46E7-B6DD-C122FD6A713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2060C6E-CF0E-4CBC-9779-2223B99373B6}">
      <dgm:prSet/>
      <dgm:spPr/>
      <dgm:t>
        <a:bodyPr/>
        <a:lstStyle/>
        <a:p>
          <a:pPr>
            <a:defRPr cap="all"/>
          </a:pPr>
          <a:r>
            <a:rPr lang="en-US" dirty="0"/>
            <a:t>IID service and internal electrical system </a:t>
          </a:r>
        </a:p>
      </dgm:t>
    </dgm:pt>
    <dgm:pt modelId="{77981D1A-59B1-45E1-A367-98847FF80DF5}" type="parTrans" cxnId="{F8AFE8BD-67AE-4119-8A3C-518D7F054E27}">
      <dgm:prSet/>
      <dgm:spPr/>
      <dgm:t>
        <a:bodyPr/>
        <a:lstStyle/>
        <a:p>
          <a:endParaRPr lang="en-US"/>
        </a:p>
      </dgm:t>
    </dgm:pt>
    <dgm:pt modelId="{A22B693C-3D96-47DE-ABD9-0E0FD5CF58E5}" type="sibTrans" cxnId="{F8AFE8BD-67AE-4119-8A3C-518D7F054E27}">
      <dgm:prSet/>
      <dgm:spPr/>
      <dgm:t>
        <a:bodyPr/>
        <a:lstStyle/>
        <a:p>
          <a:endParaRPr lang="en-US"/>
        </a:p>
      </dgm:t>
    </dgm:pt>
    <dgm:pt modelId="{97DFD83E-0036-4C08-BE04-68D719F452B3}">
      <dgm:prSet/>
      <dgm:spPr/>
      <dgm:t>
        <a:bodyPr/>
        <a:lstStyle/>
        <a:p>
          <a:pPr>
            <a:defRPr cap="all"/>
          </a:pPr>
          <a:r>
            <a:rPr lang="en-US"/>
            <a:t>Gas, Water and other service designations </a:t>
          </a:r>
        </a:p>
      </dgm:t>
    </dgm:pt>
    <dgm:pt modelId="{8006AC47-0E29-4931-9071-4EEC9F7C1FD2}" type="parTrans" cxnId="{F8B739BF-E5C7-49B4-B6CF-BFE7AFF57CBD}">
      <dgm:prSet/>
      <dgm:spPr/>
      <dgm:t>
        <a:bodyPr/>
        <a:lstStyle/>
        <a:p>
          <a:endParaRPr lang="en-US"/>
        </a:p>
      </dgm:t>
    </dgm:pt>
    <dgm:pt modelId="{2E087EEB-6DB1-4DA9-B969-37798AB46452}" type="sibTrans" cxnId="{F8B739BF-E5C7-49B4-B6CF-BFE7AFF57CBD}">
      <dgm:prSet/>
      <dgm:spPr/>
      <dgm:t>
        <a:bodyPr/>
        <a:lstStyle/>
        <a:p>
          <a:endParaRPr lang="en-US"/>
        </a:p>
      </dgm:t>
    </dgm:pt>
    <dgm:pt modelId="{C238C649-5B2D-4743-A5BA-C83E8FD94653}">
      <dgm:prSet/>
      <dgm:spPr/>
      <dgm:t>
        <a:bodyPr/>
        <a:lstStyle/>
        <a:p>
          <a:pPr>
            <a:defRPr cap="all"/>
          </a:pPr>
          <a:r>
            <a:rPr lang="en-US"/>
            <a:t>Site construction, access and laydown areas</a:t>
          </a:r>
        </a:p>
      </dgm:t>
    </dgm:pt>
    <dgm:pt modelId="{CC9D1D75-6F94-4D8C-959F-2C90144F628C}" type="parTrans" cxnId="{30F11A01-39C7-42EC-A3C6-D0D982D2A288}">
      <dgm:prSet/>
      <dgm:spPr/>
      <dgm:t>
        <a:bodyPr/>
        <a:lstStyle/>
        <a:p>
          <a:endParaRPr lang="en-US"/>
        </a:p>
      </dgm:t>
    </dgm:pt>
    <dgm:pt modelId="{EEAC7320-8CE0-4C17-A427-5EDE020EC773}" type="sibTrans" cxnId="{30F11A01-39C7-42EC-A3C6-D0D982D2A288}">
      <dgm:prSet/>
      <dgm:spPr/>
      <dgm:t>
        <a:bodyPr/>
        <a:lstStyle/>
        <a:p>
          <a:endParaRPr lang="en-US"/>
        </a:p>
      </dgm:t>
    </dgm:pt>
    <dgm:pt modelId="{F35DFCB5-3DDC-40BB-AA21-406852B4E399}" type="pres">
      <dgm:prSet presAssocID="{E087D433-B42F-46E7-B6DD-C122FD6A7131}" presName="root" presStyleCnt="0">
        <dgm:presLayoutVars>
          <dgm:dir/>
          <dgm:resizeHandles val="exact"/>
        </dgm:presLayoutVars>
      </dgm:prSet>
      <dgm:spPr/>
    </dgm:pt>
    <dgm:pt modelId="{0CCD341B-EAD7-4E3B-9480-B1AC3879F36F}" type="pres">
      <dgm:prSet presAssocID="{12060C6E-CF0E-4CBC-9779-2223B99373B6}" presName="compNode" presStyleCnt="0"/>
      <dgm:spPr/>
    </dgm:pt>
    <dgm:pt modelId="{7AA4745D-E286-456C-9044-6CBDE67F91A5}" type="pres">
      <dgm:prSet presAssocID="{12060C6E-CF0E-4CBC-9779-2223B99373B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75EF43C-3374-46CC-B81C-C396CF053B98}" type="pres">
      <dgm:prSet presAssocID="{12060C6E-CF0E-4CBC-9779-2223B99373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99C3F0F6-E194-4E12-806F-0365F82FC83A}" type="pres">
      <dgm:prSet presAssocID="{12060C6E-CF0E-4CBC-9779-2223B99373B6}" presName="spaceRect" presStyleCnt="0"/>
      <dgm:spPr/>
    </dgm:pt>
    <dgm:pt modelId="{5E575EA0-8D90-4C7E-AAD5-C16B62AF6559}" type="pres">
      <dgm:prSet presAssocID="{12060C6E-CF0E-4CBC-9779-2223B99373B6}" presName="textRect" presStyleLbl="revTx" presStyleIdx="0" presStyleCnt="3">
        <dgm:presLayoutVars>
          <dgm:chMax val="1"/>
          <dgm:chPref val="1"/>
        </dgm:presLayoutVars>
      </dgm:prSet>
      <dgm:spPr/>
    </dgm:pt>
    <dgm:pt modelId="{E0D8819E-3B2D-446D-ABC6-7D4BD19FC6B2}" type="pres">
      <dgm:prSet presAssocID="{A22B693C-3D96-47DE-ABD9-0E0FD5CF58E5}" presName="sibTrans" presStyleCnt="0"/>
      <dgm:spPr/>
    </dgm:pt>
    <dgm:pt modelId="{0AC7FA40-CDA5-4BFF-BFEE-689523CCA9D9}" type="pres">
      <dgm:prSet presAssocID="{97DFD83E-0036-4C08-BE04-68D719F452B3}" presName="compNode" presStyleCnt="0"/>
      <dgm:spPr/>
    </dgm:pt>
    <dgm:pt modelId="{31F81D03-9DBE-48F3-82AC-3CFC8CB64771}" type="pres">
      <dgm:prSet presAssocID="{97DFD83E-0036-4C08-BE04-68D719F452B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ED473D3-7A67-45F5-9E22-39CED8876C08}" type="pres">
      <dgm:prSet presAssocID="{97DFD83E-0036-4C08-BE04-68D719F452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FB9D218C-E8B0-430E-B9CF-3F83C7F28EDC}" type="pres">
      <dgm:prSet presAssocID="{97DFD83E-0036-4C08-BE04-68D719F452B3}" presName="spaceRect" presStyleCnt="0"/>
      <dgm:spPr/>
    </dgm:pt>
    <dgm:pt modelId="{005766A3-6848-46DD-BF31-B9DB9219A94E}" type="pres">
      <dgm:prSet presAssocID="{97DFD83E-0036-4C08-BE04-68D719F452B3}" presName="textRect" presStyleLbl="revTx" presStyleIdx="1" presStyleCnt="3">
        <dgm:presLayoutVars>
          <dgm:chMax val="1"/>
          <dgm:chPref val="1"/>
        </dgm:presLayoutVars>
      </dgm:prSet>
      <dgm:spPr/>
    </dgm:pt>
    <dgm:pt modelId="{8F26FFA7-53BE-4FC9-892F-1C8D62E4C522}" type="pres">
      <dgm:prSet presAssocID="{2E087EEB-6DB1-4DA9-B969-37798AB46452}" presName="sibTrans" presStyleCnt="0"/>
      <dgm:spPr/>
    </dgm:pt>
    <dgm:pt modelId="{BB7DAABF-BC59-4197-B4A3-39115FBAC34B}" type="pres">
      <dgm:prSet presAssocID="{C238C649-5B2D-4743-A5BA-C83E8FD94653}" presName="compNode" presStyleCnt="0"/>
      <dgm:spPr/>
    </dgm:pt>
    <dgm:pt modelId="{CE5DF6F5-B047-4544-AA49-0A9713C99396}" type="pres">
      <dgm:prSet presAssocID="{C238C649-5B2D-4743-A5BA-C83E8FD9465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689D35F-65E8-432A-933E-06B24EF0F8BD}" type="pres">
      <dgm:prSet presAssocID="{C238C649-5B2D-4743-A5BA-C83E8FD946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D796A998-1595-4797-B537-0359E2C69024}" type="pres">
      <dgm:prSet presAssocID="{C238C649-5B2D-4743-A5BA-C83E8FD94653}" presName="spaceRect" presStyleCnt="0"/>
      <dgm:spPr/>
    </dgm:pt>
    <dgm:pt modelId="{993FB3D4-A95D-47A2-898E-CB8A37F690D4}" type="pres">
      <dgm:prSet presAssocID="{C238C649-5B2D-4743-A5BA-C83E8FD9465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0F11A01-39C7-42EC-A3C6-D0D982D2A288}" srcId="{E087D433-B42F-46E7-B6DD-C122FD6A7131}" destId="{C238C649-5B2D-4743-A5BA-C83E8FD94653}" srcOrd="2" destOrd="0" parTransId="{CC9D1D75-6F94-4D8C-959F-2C90144F628C}" sibTransId="{EEAC7320-8CE0-4C17-A427-5EDE020EC773}"/>
    <dgm:cxn modelId="{CACCA013-C821-4479-B9B2-302B1EAE1E88}" type="presOf" srcId="{C238C649-5B2D-4743-A5BA-C83E8FD94653}" destId="{993FB3D4-A95D-47A2-898E-CB8A37F690D4}" srcOrd="0" destOrd="0" presId="urn:microsoft.com/office/officeart/2018/5/layout/IconLeafLabelList"/>
    <dgm:cxn modelId="{968CED48-0C8D-43EE-8F70-FCE0FF52CCFA}" type="presOf" srcId="{12060C6E-CF0E-4CBC-9779-2223B99373B6}" destId="{5E575EA0-8D90-4C7E-AAD5-C16B62AF6559}" srcOrd="0" destOrd="0" presId="urn:microsoft.com/office/officeart/2018/5/layout/IconLeafLabelList"/>
    <dgm:cxn modelId="{E41673A1-746E-44E5-AD0E-6D9FE2D23999}" type="presOf" srcId="{97DFD83E-0036-4C08-BE04-68D719F452B3}" destId="{005766A3-6848-46DD-BF31-B9DB9219A94E}" srcOrd="0" destOrd="0" presId="urn:microsoft.com/office/officeart/2018/5/layout/IconLeafLabelList"/>
    <dgm:cxn modelId="{0993FFAE-EDD7-4DD6-8163-23E36D37AFB8}" type="presOf" srcId="{E087D433-B42F-46E7-B6DD-C122FD6A7131}" destId="{F35DFCB5-3DDC-40BB-AA21-406852B4E399}" srcOrd="0" destOrd="0" presId="urn:microsoft.com/office/officeart/2018/5/layout/IconLeafLabelList"/>
    <dgm:cxn modelId="{F8AFE8BD-67AE-4119-8A3C-518D7F054E27}" srcId="{E087D433-B42F-46E7-B6DD-C122FD6A7131}" destId="{12060C6E-CF0E-4CBC-9779-2223B99373B6}" srcOrd="0" destOrd="0" parTransId="{77981D1A-59B1-45E1-A367-98847FF80DF5}" sibTransId="{A22B693C-3D96-47DE-ABD9-0E0FD5CF58E5}"/>
    <dgm:cxn modelId="{F8B739BF-E5C7-49B4-B6CF-BFE7AFF57CBD}" srcId="{E087D433-B42F-46E7-B6DD-C122FD6A7131}" destId="{97DFD83E-0036-4C08-BE04-68D719F452B3}" srcOrd="1" destOrd="0" parTransId="{8006AC47-0E29-4931-9071-4EEC9F7C1FD2}" sibTransId="{2E087EEB-6DB1-4DA9-B969-37798AB46452}"/>
    <dgm:cxn modelId="{A55C63D8-A323-4F5A-846B-D1058075221C}" type="presParOf" srcId="{F35DFCB5-3DDC-40BB-AA21-406852B4E399}" destId="{0CCD341B-EAD7-4E3B-9480-B1AC3879F36F}" srcOrd="0" destOrd="0" presId="urn:microsoft.com/office/officeart/2018/5/layout/IconLeafLabelList"/>
    <dgm:cxn modelId="{B24DD060-8293-4DDA-B68A-46188BDB2A33}" type="presParOf" srcId="{0CCD341B-EAD7-4E3B-9480-B1AC3879F36F}" destId="{7AA4745D-E286-456C-9044-6CBDE67F91A5}" srcOrd="0" destOrd="0" presId="urn:microsoft.com/office/officeart/2018/5/layout/IconLeafLabelList"/>
    <dgm:cxn modelId="{D2D2D3E5-64AC-4F43-BED9-187DBADF0A46}" type="presParOf" srcId="{0CCD341B-EAD7-4E3B-9480-B1AC3879F36F}" destId="{775EF43C-3374-46CC-B81C-C396CF053B98}" srcOrd="1" destOrd="0" presId="urn:microsoft.com/office/officeart/2018/5/layout/IconLeafLabelList"/>
    <dgm:cxn modelId="{719F9F1F-C013-4279-9BAB-9A230BBDDBA5}" type="presParOf" srcId="{0CCD341B-EAD7-4E3B-9480-B1AC3879F36F}" destId="{99C3F0F6-E194-4E12-806F-0365F82FC83A}" srcOrd="2" destOrd="0" presId="urn:microsoft.com/office/officeart/2018/5/layout/IconLeafLabelList"/>
    <dgm:cxn modelId="{A5D8E23F-874E-433A-BD36-8487321F97DC}" type="presParOf" srcId="{0CCD341B-EAD7-4E3B-9480-B1AC3879F36F}" destId="{5E575EA0-8D90-4C7E-AAD5-C16B62AF6559}" srcOrd="3" destOrd="0" presId="urn:microsoft.com/office/officeart/2018/5/layout/IconLeafLabelList"/>
    <dgm:cxn modelId="{9FE39CC5-9B07-4034-A783-5509F1268FBC}" type="presParOf" srcId="{F35DFCB5-3DDC-40BB-AA21-406852B4E399}" destId="{E0D8819E-3B2D-446D-ABC6-7D4BD19FC6B2}" srcOrd="1" destOrd="0" presId="urn:microsoft.com/office/officeart/2018/5/layout/IconLeafLabelList"/>
    <dgm:cxn modelId="{CD132A02-90DF-4161-A80B-C22BB4BDC657}" type="presParOf" srcId="{F35DFCB5-3DDC-40BB-AA21-406852B4E399}" destId="{0AC7FA40-CDA5-4BFF-BFEE-689523CCA9D9}" srcOrd="2" destOrd="0" presId="urn:microsoft.com/office/officeart/2018/5/layout/IconLeafLabelList"/>
    <dgm:cxn modelId="{F5B54CA0-8186-4E87-B99E-57CC4A5F79B7}" type="presParOf" srcId="{0AC7FA40-CDA5-4BFF-BFEE-689523CCA9D9}" destId="{31F81D03-9DBE-48F3-82AC-3CFC8CB64771}" srcOrd="0" destOrd="0" presId="urn:microsoft.com/office/officeart/2018/5/layout/IconLeafLabelList"/>
    <dgm:cxn modelId="{556EA174-CA4C-4483-9A33-DCFA56197601}" type="presParOf" srcId="{0AC7FA40-CDA5-4BFF-BFEE-689523CCA9D9}" destId="{8ED473D3-7A67-45F5-9E22-39CED8876C08}" srcOrd="1" destOrd="0" presId="urn:microsoft.com/office/officeart/2018/5/layout/IconLeafLabelList"/>
    <dgm:cxn modelId="{82742E09-ADD0-40F6-BCBE-EB47BEBED7B6}" type="presParOf" srcId="{0AC7FA40-CDA5-4BFF-BFEE-689523CCA9D9}" destId="{FB9D218C-E8B0-430E-B9CF-3F83C7F28EDC}" srcOrd="2" destOrd="0" presId="urn:microsoft.com/office/officeart/2018/5/layout/IconLeafLabelList"/>
    <dgm:cxn modelId="{01711EF9-AD51-42E3-8BF0-877431E73D68}" type="presParOf" srcId="{0AC7FA40-CDA5-4BFF-BFEE-689523CCA9D9}" destId="{005766A3-6848-46DD-BF31-B9DB9219A94E}" srcOrd="3" destOrd="0" presId="urn:microsoft.com/office/officeart/2018/5/layout/IconLeafLabelList"/>
    <dgm:cxn modelId="{6A794191-D440-442E-82CD-4B22E004FA4B}" type="presParOf" srcId="{F35DFCB5-3DDC-40BB-AA21-406852B4E399}" destId="{8F26FFA7-53BE-4FC9-892F-1C8D62E4C522}" srcOrd="3" destOrd="0" presId="urn:microsoft.com/office/officeart/2018/5/layout/IconLeafLabelList"/>
    <dgm:cxn modelId="{E3A4683A-8F6F-4BD8-977F-FE4C6B4B6959}" type="presParOf" srcId="{F35DFCB5-3DDC-40BB-AA21-406852B4E399}" destId="{BB7DAABF-BC59-4197-B4A3-39115FBAC34B}" srcOrd="4" destOrd="0" presId="urn:microsoft.com/office/officeart/2018/5/layout/IconLeafLabelList"/>
    <dgm:cxn modelId="{10ABA60B-4702-4742-A4F8-BC80EE878559}" type="presParOf" srcId="{BB7DAABF-BC59-4197-B4A3-39115FBAC34B}" destId="{CE5DF6F5-B047-4544-AA49-0A9713C99396}" srcOrd="0" destOrd="0" presId="urn:microsoft.com/office/officeart/2018/5/layout/IconLeafLabelList"/>
    <dgm:cxn modelId="{703A0B78-20A7-4BAF-9580-95CA052ADB95}" type="presParOf" srcId="{BB7DAABF-BC59-4197-B4A3-39115FBAC34B}" destId="{3689D35F-65E8-432A-933E-06B24EF0F8BD}" srcOrd="1" destOrd="0" presId="urn:microsoft.com/office/officeart/2018/5/layout/IconLeafLabelList"/>
    <dgm:cxn modelId="{2F801AA1-B8F2-40B3-A026-1DB0F1E64D1E}" type="presParOf" srcId="{BB7DAABF-BC59-4197-B4A3-39115FBAC34B}" destId="{D796A998-1595-4797-B537-0359E2C69024}" srcOrd="2" destOrd="0" presId="urn:microsoft.com/office/officeart/2018/5/layout/IconLeafLabelList"/>
    <dgm:cxn modelId="{4917B41E-2CF2-4C49-BAFD-F3917AD0B551}" type="presParOf" srcId="{BB7DAABF-BC59-4197-B4A3-39115FBAC34B}" destId="{993FB3D4-A95D-47A2-898E-CB8A37F690D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13F35-F6AE-4C48-B718-E52836F88FDC}">
      <dsp:nvSpPr>
        <dsp:cNvPr id="0" name=""/>
        <dsp:cNvSpPr/>
      </dsp:nvSpPr>
      <dsp:spPr>
        <a:xfrm>
          <a:off x="0" y="340005"/>
          <a:ext cx="10058399" cy="1332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74904" rIns="7806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Paul </a:t>
          </a:r>
          <a:r>
            <a:rPr lang="en-US" sz="1800" kern="1200" dirty="0" err="1"/>
            <a:t>Slama</a:t>
          </a:r>
          <a:r>
            <a:rPr lang="en-US" sz="1800" kern="1200" dirty="0"/>
            <a:t> 		Director of Tribal Affairs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Joey Acuna 		Special Projects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Javier Aceves 	Planning and Development </a:t>
          </a:r>
        </a:p>
      </dsp:txBody>
      <dsp:txXfrm>
        <a:off x="0" y="340005"/>
        <a:ext cx="10058399" cy="1332450"/>
      </dsp:txXfrm>
    </dsp:sp>
    <dsp:sp modelId="{2D764B77-0BAE-401B-8EC8-CC2EC760F727}">
      <dsp:nvSpPr>
        <dsp:cNvPr id="0" name=""/>
        <dsp:cNvSpPr/>
      </dsp:nvSpPr>
      <dsp:spPr>
        <a:xfrm>
          <a:off x="502920" y="74325"/>
          <a:ext cx="704088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Welcome to Cabazon Band of Mission Indians Reservation </a:t>
          </a:r>
        </a:p>
      </dsp:txBody>
      <dsp:txXfrm>
        <a:off x="528859" y="100264"/>
        <a:ext cx="6989002" cy="479482"/>
      </dsp:txXfrm>
    </dsp:sp>
    <dsp:sp modelId="{131DBC3A-3F34-4900-97AD-CD528EEEEE6B}">
      <dsp:nvSpPr>
        <dsp:cNvPr id="0" name=""/>
        <dsp:cNvSpPr/>
      </dsp:nvSpPr>
      <dsp:spPr>
        <a:xfrm>
          <a:off x="0" y="2035336"/>
          <a:ext cx="10058399" cy="16159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74904" rIns="7806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Jacquelyn Barnum 		General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Ralph Hitchcock 		Consultant – Power Manager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Jonathan Hoy 		Civil Engineering Consultant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Casino / hotel service and maintenance staff (Frank)</a:t>
          </a:r>
        </a:p>
      </dsp:txBody>
      <dsp:txXfrm>
        <a:off x="0" y="2035336"/>
        <a:ext cx="10058399" cy="1615950"/>
      </dsp:txXfrm>
    </dsp:sp>
    <dsp:sp modelId="{4607F33D-85FB-46CC-B91B-0641F02C8DB4}">
      <dsp:nvSpPr>
        <dsp:cNvPr id="0" name=""/>
        <dsp:cNvSpPr/>
      </dsp:nvSpPr>
      <dsp:spPr>
        <a:xfrm>
          <a:off x="502920" y="1769656"/>
          <a:ext cx="704088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Cabazon Tribal Utility Authority – CTUA</a:t>
          </a:r>
        </a:p>
      </dsp:txBody>
      <dsp:txXfrm>
        <a:off x="528859" y="1795595"/>
        <a:ext cx="698900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5AF6-3B2D-4E0C-9833-722226826B54}">
      <dsp:nvSpPr>
        <dsp:cNvPr id="0" name=""/>
        <dsp:cNvSpPr/>
      </dsp:nvSpPr>
      <dsp:spPr>
        <a:xfrm>
          <a:off x="122541" y="69131"/>
          <a:ext cx="4942713" cy="282524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Critical Dates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n-lt"/>
            </a:rPr>
            <a:t>RFP Issued </a:t>
          </a:r>
          <a:r>
            <a:rPr lang="en-US" sz="1600" kern="1200" dirty="0">
              <a:latin typeface="+mn-lt"/>
            </a:rPr>
            <a:t>		                   Nov. 16</a:t>
          </a:r>
          <a:r>
            <a:rPr lang="en-US" sz="1600" kern="1200" baseline="30000" dirty="0">
              <a:latin typeface="+mn-lt"/>
            </a:rPr>
            <a:t>th 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30000" dirty="0">
              <a:solidFill>
                <a:schemeClr val="bg1"/>
              </a:solidFill>
              <a:latin typeface="+mn-lt"/>
            </a:rPr>
            <a:t>     Proposal Due </a:t>
          </a:r>
          <a:r>
            <a:rPr lang="en-US" sz="1600" kern="1200" baseline="30000" dirty="0">
              <a:latin typeface="+mn-lt"/>
            </a:rPr>
            <a:t>	    		 December 21st 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+mn-lt"/>
            </a:rPr>
            <a:t>Non-Mandatory Preproposal Job Walk	 December 2</a:t>
          </a:r>
          <a:r>
            <a:rPr lang="en-US" sz="1200" kern="1200" baseline="30000" dirty="0">
              <a:solidFill>
                <a:schemeClr val="bg1"/>
              </a:solidFill>
              <a:latin typeface="+mn-lt"/>
            </a:rPr>
            <a:t>nd</a:t>
          </a:r>
          <a:r>
            <a:rPr lang="en-US" sz="1200" kern="1200" dirty="0">
              <a:solidFill>
                <a:schemeClr val="bg1"/>
              </a:solidFill>
              <a:latin typeface="+mn-lt"/>
            </a:rPr>
            <a:t> 2020              </a:t>
          </a:r>
          <a:r>
            <a:rPr lang="en-US" sz="1400" kern="1200" dirty="0">
              <a:solidFill>
                <a:schemeClr val="bg1"/>
              </a:solidFill>
              <a:latin typeface="+mn-lt"/>
            </a:rPr>
            <a:t>Proposal Due 	             	              December 21</a:t>
          </a:r>
          <a:r>
            <a:rPr lang="en-US" sz="1400" kern="1200" baseline="30000" dirty="0">
              <a:solidFill>
                <a:schemeClr val="bg1"/>
              </a:solidFill>
              <a:latin typeface="+mn-lt"/>
            </a:rPr>
            <a:t>st</a:t>
          </a:r>
          <a:r>
            <a:rPr lang="en-US" sz="1400" kern="1200" dirty="0">
              <a:solidFill>
                <a:schemeClr val="bg1"/>
              </a:solidFill>
              <a:latin typeface="+mn-lt"/>
            </a:rPr>
            <a:t>  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     Expected Award 	</a:t>
          </a:r>
          <a:r>
            <a:rPr lang="en-US" sz="1400" kern="1200" dirty="0">
              <a:latin typeface="+mn-lt"/>
            </a:rPr>
            <a:t>       		 February 8</a:t>
          </a:r>
          <a:r>
            <a:rPr lang="en-US" sz="1400" kern="1200" baseline="30000" dirty="0">
              <a:latin typeface="+mn-lt"/>
            </a:rPr>
            <a:t>th</a:t>
          </a:r>
          <a:r>
            <a:rPr lang="en-US" sz="1400" kern="1200" dirty="0">
              <a:latin typeface="+mn-lt"/>
            </a:rPr>
            <a:t> 2021 </a:t>
          </a:r>
        </a:p>
      </dsp:txBody>
      <dsp:txXfrm>
        <a:off x="122541" y="69131"/>
        <a:ext cx="4942713" cy="2825244"/>
      </dsp:txXfrm>
    </dsp:sp>
    <dsp:sp modelId="{5DBE4079-613B-41DE-9730-31886C3B15E5}">
      <dsp:nvSpPr>
        <dsp:cNvPr id="0" name=""/>
        <dsp:cNvSpPr/>
      </dsp:nvSpPr>
      <dsp:spPr>
        <a:xfrm>
          <a:off x="5405507" y="66518"/>
          <a:ext cx="4706763" cy="277410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Contact information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Jacquelyn Barnum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CTUA General Manager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84-245 Indio Springs Parkway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Indio, Ca 92203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jbarnum@cabazonindians-nsn.gov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(760) 408-5451 cell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5405507" y="66518"/>
        <a:ext cx="4706763" cy="277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4745D-E286-456C-9044-6CBDE67F91A5}">
      <dsp:nvSpPr>
        <dsp:cNvPr id="0" name=""/>
        <dsp:cNvSpPr/>
      </dsp:nvSpPr>
      <dsp:spPr>
        <a:xfrm>
          <a:off x="638506" y="14218"/>
          <a:ext cx="1647000" cy="1647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EF43C-3374-46CC-B81C-C396CF053B98}">
      <dsp:nvSpPr>
        <dsp:cNvPr id="0" name=""/>
        <dsp:cNvSpPr/>
      </dsp:nvSpPr>
      <dsp:spPr>
        <a:xfrm>
          <a:off x="989506" y="365218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75EA0-8D90-4C7E-AAD5-C16B62AF6559}">
      <dsp:nvSpPr>
        <dsp:cNvPr id="0" name=""/>
        <dsp:cNvSpPr/>
      </dsp:nvSpPr>
      <dsp:spPr>
        <a:xfrm>
          <a:off x="112006" y="2174218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IID service and internal electrical system </a:t>
          </a:r>
        </a:p>
      </dsp:txBody>
      <dsp:txXfrm>
        <a:off x="112006" y="2174218"/>
        <a:ext cx="2700000" cy="720000"/>
      </dsp:txXfrm>
    </dsp:sp>
    <dsp:sp modelId="{31F81D03-9DBE-48F3-82AC-3CFC8CB64771}">
      <dsp:nvSpPr>
        <dsp:cNvPr id="0" name=""/>
        <dsp:cNvSpPr/>
      </dsp:nvSpPr>
      <dsp:spPr>
        <a:xfrm>
          <a:off x="3811006" y="14218"/>
          <a:ext cx="1647000" cy="1647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473D3-7A67-45F5-9E22-39CED8876C08}">
      <dsp:nvSpPr>
        <dsp:cNvPr id="0" name=""/>
        <dsp:cNvSpPr/>
      </dsp:nvSpPr>
      <dsp:spPr>
        <a:xfrm>
          <a:off x="4162006" y="365218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766A3-6848-46DD-BF31-B9DB9219A94E}">
      <dsp:nvSpPr>
        <dsp:cNvPr id="0" name=""/>
        <dsp:cNvSpPr/>
      </dsp:nvSpPr>
      <dsp:spPr>
        <a:xfrm>
          <a:off x="3284506" y="2174218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Gas, Water and other service designations </a:t>
          </a:r>
        </a:p>
      </dsp:txBody>
      <dsp:txXfrm>
        <a:off x="3284506" y="2174218"/>
        <a:ext cx="2700000" cy="720000"/>
      </dsp:txXfrm>
    </dsp:sp>
    <dsp:sp modelId="{CE5DF6F5-B047-4544-AA49-0A9713C99396}">
      <dsp:nvSpPr>
        <dsp:cNvPr id="0" name=""/>
        <dsp:cNvSpPr/>
      </dsp:nvSpPr>
      <dsp:spPr>
        <a:xfrm>
          <a:off x="6983506" y="14218"/>
          <a:ext cx="1647000" cy="1647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9D35F-65E8-432A-933E-06B24EF0F8BD}">
      <dsp:nvSpPr>
        <dsp:cNvPr id="0" name=""/>
        <dsp:cNvSpPr/>
      </dsp:nvSpPr>
      <dsp:spPr>
        <a:xfrm>
          <a:off x="7334506" y="365218"/>
          <a:ext cx="945000" cy="945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B3D4-A95D-47A2-898E-CB8A37F690D4}">
      <dsp:nvSpPr>
        <dsp:cNvPr id="0" name=""/>
        <dsp:cNvSpPr/>
      </dsp:nvSpPr>
      <dsp:spPr>
        <a:xfrm>
          <a:off x="6457006" y="2174218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Site construction, access and laydown areas</a:t>
          </a:r>
        </a:p>
      </dsp:txBody>
      <dsp:txXfrm>
        <a:off x="6457006" y="2174218"/>
        <a:ext cx="27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-103347" y="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CABAZON TRIBAL </a:t>
            </a:r>
            <a:r>
              <a:rPr lang="en-US" sz="3200">
                <a:solidFill>
                  <a:schemeClr val="tx1"/>
                </a:solidFill>
              </a:rPr>
              <a:t>UTILTIY AUTHORTIY – 2mW Cogeneration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Job Walk </a:t>
            </a:r>
          </a:p>
          <a:p>
            <a:r>
              <a:rPr lang="en-US" dirty="0">
                <a:solidFill>
                  <a:schemeClr val="tx1"/>
                </a:solidFill>
              </a:rPr>
              <a:t>December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, 2020 10:00am 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CA637AE-380B-49C9-9A60-565A76F5F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691" y="5440770"/>
            <a:ext cx="1172850" cy="11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B8085-1FFF-44DD-A144-D794D923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Project Team Introductions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0CD1F264-EA6B-45B2-8DBB-CEAAF57FC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5427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377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F90C8-541E-4DAB-97CE-2866DA91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Reservation Intricacies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76F0-EA5F-49E8-8753-9B1E5FA9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2000"/>
              <a:t>Tribal codes, regulations and laws </a:t>
            </a:r>
          </a:p>
          <a:p>
            <a:pPr lvl="1"/>
            <a:r>
              <a:rPr lang="en-US" sz="2000"/>
              <a:t>Cabazon Band of Mission Indians Planning and Development Department </a:t>
            </a:r>
          </a:p>
          <a:p>
            <a:pPr lvl="2"/>
            <a:r>
              <a:rPr lang="en-US" sz="2000"/>
              <a:t>Permit Application </a:t>
            </a:r>
          </a:p>
          <a:p>
            <a:r>
              <a:rPr lang="en-US" sz="2000"/>
              <a:t>Applicable State and Federal codes and regulations</a:t>
            </a:r>
          </a:p>
          <a:p>
            <a:r>
              <a:rPr lang="en-US" sz="2000"/>
              <a:t>Jurisdiction differences</a:t>
            </a:r>
          </a:p>
          <a:p>
            <a:r>
              <a:rPr lang="en-US" sz="2000"/>
              <a:t>Tax Exemptions regulations and protocols </a:t>
            </a:r>
          </a:p>
        </p:txBody>
      </p:sp>
    </p:spTree>
    <p:extLst>
      <p:ext uri="{BB962C8B-B14F-4D97-AF65-F5344CB8AC3E}">
        <p14:creationId xmlns:p14="http://schemas.microsoft.com/office/powerpoint/2010/main" val="105878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9E2774-B8F7-4517-AEC4-191E77AA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58" y="886119"/>
            <a:ext cx="6391489" cy="5163823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DCA55-FE9A-3743-A32A-39FEE3EE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400" cap="all" spc="-100" dirty="0"/>
              <a:t>CTUA reservation System Schematic</a:t>
            </a:r>
            <a:br>
              <a:rPr lang="en-US" sz="3400" cap="all" spc="-100" dirty="0"/>
            </a:br>
            <a:endParaRPr lang="en-US" sz="3400" cap="all" spc="-100" dirty="0"/>
          </a:p>
        </p:txBody>
      </p:sp>
    </p:spTree>
    <p:extLst>
      <p:ext uri="{BB962C8B-B14F-4D97-AF65-F5344CB8AC3E}">
        <p14:creationId xmlns:p14="http://schemas.microsoft.com/office/powerpoint/2010/main" val="120837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6FCB-856E-445D-97DD-9BE64082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F59E5-55E7-4306-8E61-16D2F79622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88768-552F-4751-A043-AA985A4BE9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MW Cogeneration Project Area</a:t>
            </a:r>
          </a:p>
          <a:p>
            <a:pPr lvl="1"/>
            <a:r>
              <a:rPr lang="en-US" dirty="0"/>
              <a:t>2 – 1 MW design </a:t>
            </a:r>
          </a:p>
          <a:p>
            <a:pPr lvl="1"/>
            <a:r>
              <a:rPr lang="en-US" dirty="0"/>
              <a:t>Manifold &amp; cap unused connection’s for future additions</a:t>
            </a:r>
          </a:p>
          <a:p>
            <a:pPr lvl="1"/>
            <a:r>
              <a:rPr lang="en-US" b="1" dirty="0"/>
              <a:t>Rule 21 </a:t>
            </a:r>
            <a:r>
              <a:rPr lang="en-US" dirty="0"/>
              <a:t>electrical design and support</a:t>
            </a:r>
          </a:p>
          <a:p>
            <a:pPr lvl="1"/>
            <a:r>
              <a:rPr lang="en-US" dirty="0"/>
              <a:t>6 Pads for the generation system </a:t>
            </a:r>
          </a:p>
          <a:p>
            <a:pPr lvl="1"/>
            <a:r>
              <a:rPr lang="en-US" dirty="0"/>
              <a:t>SCADA and other electrical design applications appropriate for future utility system development </a:t>
            </a:r>
          </a:p>
          <a:p>
            <a:pPr lvl="1"/>
            <a:r>
              <a:rPr lang="en-US" dirty="0"/>
              <a:t>IID service and internal system single line schematics.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308DA-1796-4B7F-A46F-588BE8F5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4" y="2103120"/>
            <a:ext cx="4830831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19A7A-13E8-4E89-83FA-3F8EA7D6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Discussion on Cost Proposal Form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F9246A-47B2-4B28-837A-FA920654E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0762" y="645106"/>
            <a:ext cx="4013854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58C4EC-9D57-45DE-B6CC-5C18878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Critical Dates and Contact Information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91EAD1C-B4A1-49BC-9AC5-AA60E08EE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368223"/>
              </p:ext>
            </p:extLst>
          </p:nvPr>
        </p:nvGraphicFramePr>
        <p:xfrm>
          <a:off x="616738" y="3060562"/>
          <a:ext cx="10125474" cy="29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03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BEC020-B5F3-4AFD-92C5-98E84F8B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Project related q &amp; 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 descr="Questions">
            <a:extLst>
              <a:ext uri="{FF2B5EF4-FFF2-40B4-BE49-F238E27FC236}">
                <a16:creationId xmlns:a16="http://schemas.microsoft.com/office/drawing/2014/main" id="{FC2D5F5A-7990-4CDC-92FD-F1343167D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6549" y="1681469"/>
            <a:ext cx="3513108" cy="35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7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99AE3-ABA2-48B7-AC32-9943346B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Project Site Tour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91A1ADB-82A7-4CBC-B55E-8E03DBA11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04330"/>
              </p:ext>
            </p:extLst>
          </p:nvPr>
        </p:nvGraphicFramePr>
        <p:xfrm>
          <a:off x="1473200" y="3060562"/>
          <a:ext cx="9269012" cy="29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4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Garamond</vt:lpstr>
      <vt:lpstr>Sagona Book</vt:lpstr>
      <vt:lpstr>Sagona ExtraLight</vt:lpstr>
      <vt:lpstr>SavonVTI</vt:lpstr>
      <vt:lpstr>CABAZON TRIBAL UTILTIY AUTHORTIY – 2mW Cogeneration Project</vt:lpstr>
      <vt:lpstr>Project Team Introductions</vt:lpstr>
      <vt:lpstr>Reservation Intricacies </vt:lpstr>
      <vt:lpstr>CTUA reservation System Schematic </vt:lpstr>
      <vt:lpstr>Project Site </vt:lpstr>
      <vt:lpstr>Discussion on Cost Proposal Form</vt:lpstr>
      <vt:lpstr>Critical Dates and Contact Information</vt:lpstr>
      <vt:lpstr>Project related q &amp; A</vt:lpstr>
      <vt:lpstr>Project Site Tour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CABAZON TRIBAL UTILTIY AUTHORTIY – 2mW Cogeneration Project</dc:title>
  <dc:creator>Jacquelyn Gonzales</dc:creator>
  <cp:lastModifiedBy>Barnum, Jacquelyn</cp:lastModifiedBy>
  <cp:revision>6</cp:revision>
  <dcterms:created xsi:type="dcterms:W3CDTF">2020-11-25T18:11:16Z</dcterms:created>
  <dcterms:modified xsi:type="dcterms:W3CDTF">2020-12-01T20:25:49Z</dcterms:modified>
</cp:coreProperties>
</file>